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73" r:id="rId17"/>
    <p:sldId id="272" r:id="rId18"/>
    <p:sldId id="27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90" d="100"/>
          <a:sy n="90" d="100"/>
        </p:scale>
        <p:origin x="528" y="1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F-4CC6-AB46-0F5752DC9A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Datenreihe 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5F-4CC6-AB46-0F5752DC9A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Datenreihe 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5F-4CC6-AB46-0F5752DC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A6406C01-7E83-4650-8EF5-394419DCB348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7C5B61F0-A4F6-4FCA-B552-36151F31051E}" type="sibTrans" cxnId="{4D956F8D-5727-488A-93AF-F33602655A44}">
      <dgm:prSet/>
      <dgm:spPr/>
      <dgm:t>
        <a:bodyPr rtlCol="0"/>
        <a:lstStyle/>
        <a:p>
          <a:pPr rtl="0"/>
          <a:endParaRPr lang="en-US"/>
        </a:p>
      </dgm:t>
    </dgm:pt>
    <dgm:pt modelId="{E4E9F0D0-FF23-4B59-9B97-973BCBE5DC65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D32B195A-7CAD-474B-B79C-BE4BB171E742}" type="sibTrans" cxnId="{37A3A996-9723-4BDB-8959-9D9B7799BD9A}">
      <dgm:prSet/>
      <dgm:spPr/>
      <dgm:t>
        <a:bodyPr rtlCol="0"/>
        <a:lstStyle/>
        <a:p>
          <a:pPr rtl="0"/>
          <a:endParaRPr lang="en-US"/>
        </a:p>
      </dgm:t>
    </dgm:pt>
    <dgm:pt modelId="{5D952622-A79E-41E4-BBC2-6212DEFFA91C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092BAEF3-D9F2-476B-9A0B-6F14CC814529}" type="sibTrans" cxnId="{A22BDB9A-90BB-4DA2-8850-00D4F1D3B898}">
      <dgm:prSet/>
      <dgm:spPr/>
      <dgm:t>
        <a:bodyPr rtlCol="0"/>
        <a:lstStyle/>
        <a:p>
          <a:pPr rtl="0"/>
          <a:endParaRPr lang="en-US"/>
        </a:p>
      </dgm:t>
    </dgm:pt>
    <dgm:pt modelId="{5248D9DA-6444-46F6-8D28-C8BB2253AAD1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011B552E-515A-4C41-B810-0D2552861422}" type="sibTrans" cxnId="{35AF286C-A401-4C08-B8A3-F38B03322BD8}">
      <dgm:prSet/>
      <dgm:spPr/>
      <dgm:t>
        <a:bodyPr rtlCol="0"/>
        <a:lstStyle/>
        <a:p>
          <a:pPr rtl="0"/>
          <a:endParaRPr lang="en-US"/>
        </a:p>
      </dgm:t>
    </dgm:pt>
    <dgm:pt modelId="{50706FFE-8A00-485D-9FF7-8D310692C602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CD03DFF4-D962-46D6-AFFA-2A87FD08403E}" type="sibTrans" cxnId="{7599CECE-5293-4C57-A979-D096C99254C7}">
      <dgm:prSet/>
      <dgm:spPr/>
      <dgm:t>
        <a:bodyPr rtlCol="0"/>
        <a:lstStyle/>
        <a:p>
          <a:pPr rtl="0"/>
          <a:endParaRPr lang="en-US"/>
        </a:p>
      </dgm:t>
    </dgm:pt>
    <dgm:pt modelId="{3A9B5D84-CB00-4BC9-ADB2-5CF832F36763}">
      <dgm:prSet phldrT="[Text]"/>
      <dgm:spPr/>
      <dgm:t>
        <a:bodyPr rtlCol="0"/>
        <a:lstStyle/>
        <a:p>
          <a:pPr rtl="0"/>
          <a:r>
            <a:rPr lang="de-DE" noProof="0" dirty="0"/>
            <a:t>Aufgaben-beschreibung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98E878CF-4A49-4E76-BD23-AE7C5290BAFD}" type="sibTrans" cxnId="{11A0AF47-4BCA-470E-92BF-7B388FFB0DE8}">
      <dgm:prSet/>
      <dgm:spPr/>
      <dgm:t>
        <a:bodyPr rtlCol="0"/>
        <a:lstStyle/>
        <a:p>
          <a:pPr rtl="0"/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E23D729A-C2FC-40CD-8A08-F5EBB66CF80B}" type="presOf" srcId="{5248D9DA-6444-46F6-8D28-C8BB2253AAD1}" destId="{072FB640-0A28-40E8-9C0C-86BAF45C6EF0}" srcOrd="1" destOrd="0" presId="urn:microsoft.com/office/officeart/2005/8/layout/hProcess6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AE4FA1B2-1FFD-4999-BFB4-0E2A9E4BEBBB}" type="presOf" srcId="{5248D9DA-6444-46F6-8D28-C8BB2253AAD1}" destId="{00D2DC2C-7CA2-4A4B-B66D-3DDCAB7DC8E9}" srcOrd="0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1242342" y="1147694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1 Titel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2 Titel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1202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Aufgaben-beschreibung</a:t>
          </a:r>
        </a:p>
      </dsp:txBody>
      <dsp:txXfrm>
        <a:off x="7740029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noProof="0" dirty="0"/>
            <a:t>Schritt 3 Titel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21EF4D-45B6-414B-9EE9-1C8B41E7BD96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0C98C3-EF17-4779-9FA2-89777B4952B0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7439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75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416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95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1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63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263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767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716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0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57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380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760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581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60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34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02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18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8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97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63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7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22.01.2022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Visuelle Inspektion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194739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Indiana Jones – Fehlererkennung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Einstellungen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Aufteilung der 299 Daten</a:t>
            </a:r>
          </a:p>
          <a:p>
            <a:pPr lvl="1"/>
            <a:r>
              <a:rPr lang="de-DE" dirty="0"/>
              <a:t>80 % Training Set</a:t>
            </a:r>
          </a:p>
          <a:p>
            <a:pPr lvl="1"/>
            <a:r>
              <a:rPr lang="de-DE" dirty="0"/>
              <a:t>15 % Validation Set</a:t>
            </a:r>
          </a:p>
          <a:p>
            <a:pPr lvl="1"/>
            <a:r>
              <a:rPr lang="de-DE" dirty="0"/>
              <a:t>5 % </a:t>
            </a:r>
            <a:r>
              <a:rPr lang="de-DE" dirty="0" err="1"/>
              <a:t>Testing</a:t>
            </a:r>
            <a:r>
              <a:rPr lang="de-DE" dirty="0"/>
              <a:t> Set</a:t>
            </a:r>
          </a:p>
          <a:p>
            <a:pPr rtl="0"/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208738-41C2-471F-872F-C43ABE75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75" y="1769799"/>
            <a:ext cx="6549655" cy="4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 - 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2000 Epochen</a:t>
            </a:r>
          </a:p>
          <a:p>
            <a:pPr rtl="0"/>
            <a:r>
              <a:rPr lang="de-DE" dirty="0"/>
              <a:t>Beste und letzte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84,48 % Best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Loss 0,579 % ??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6C8409-E5FE-4F93-AE78-87845443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93363"/>
            <a:ext cx="9620672" cy="1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Tutorial von </a:t>
            </a:r>
            <a:r>
              <a:rPr lang="de-DE" dirty="0" err="1"/>
              <a:t>pyimagesearch</a:t>
            </a:r>
            <a:r>
              <a:rPr lang="de-DE" dirty="0"/>
              <a:t> wurde angepasst</a:t>
            </a:r>
          </a:p>
          <a:p>
            <a:pPr lvl="1"/>
            <a:r>
              <a:rPr lang="de-DE" dirty="0"/>
              <a:t>Das YOLOv4 Modell aus dem Notebook mit dem </a:t>
            </a:r>
            <a:r>
              <a:rPr lang="de-DE" dirty="0" err="1"/>
              <a:t>OpenCV</a:t>
            </a:r>
            <a:r>
              <a:rPr lang="de-DE" dirty="0"/>
              <a:t>-Backend laden (</a:t>
            </a:r>
            <a:r>
              <a:rPr lang="de-DE" dirty="0" err="1"/>
              <a:t>readNetFromDarknet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Laden der </a:t>
            </a:r>
            <a:r>
              <a:rPr lang="de-DE" dirty="0" err="1"/>
              <a:t>Weights</a:t>
            </a:r>
            <a:endParaRPr lang="de-DE" dirty="0"/>
          </a:p>
          <a:p>
            <a:pPr lvl="1"/>
            <a:r>
              <a:rPr lang="de-DE" dirty="0"/>
              <a:t>Laden der </a:t>
            </a:r>
            <a:r>
              <a:rPr lang="de-DE" dirty="0" err="1"/>
              <a:t>Config</a:t>
            </a:r>
            <a:r>
              <a:rPr lang="de-DE" dirty="0"/>
              <a:t> Datei (</a:t>
            </a:r>
            <a:r>
              <a:rPr lang="de-DE" dirty="0" err="1"/>
              <a:t>Layerbeschreibung</a:t>
            </a:r>
            <a:r>
              <a:rPr lang="de-DE" dirty="0"/>
              <a:t> und Modellparameter)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Python - Applikation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Jedes Bild wird durch die KI geschickt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KI Liefert</a:t>
            </a:r>
          </a:p>
          <a:p>
            <a:pPr lvl="1"/>
            <a:r>
              <a:rPr lang="de-DE" dirty="0" err="1"/>
              <a:t>Bounding</a:t>
            </a:r>
            <a:r>
              <a:rPr lang="de-DE" dirty="0"/>
              <a:t> Boxes</a:t>
            </a:r>
          </a:p>
          <a:p>
            <a:pPr lvl="1"/>
            <a:r>
              <a:rPr lang="de-DE" dirty="0"/>
              <a:t>Confidence</a:t>
            </a:r>
          </a:p>
          <a:p>
            <a:pPr lvl="1"/>
            <a:endParaRPr lang="de-DE" dirty="0"/>
          </a:p>
          <a:p>
            <a:r>
              <a:rPr lang="de-DE" dirty="0"/>
              <a:t>Mittels </a:t>
            </a:r>
            <a:r>
              <a:rPr lang="de-DE" dirty="0" err="1"/>
              <a:t>cv.imshow</a:t>
            </a:r>
            <a:r>
              <a:rPr lang="de-DE" dirty="0"/>
              <a:t> werden die Bilder + Confidence angezeigt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14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Resultate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Von 123 Bildern wurden (119 TODO) Bilder richtig erkannt.</a:t>
            </a:r>
          </a:p>
          <a:p>
            <a:pPr rtl="0"/>
            <a:r>
              <a:rPr lang="de-DE" dirty="0"/>
              <a:t>Bei Kombinationen wird immer nur ein Fehler erkannt.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TODO: Bild von Erkennung</a:t>
            </a:r>
          </a:p>
        </p:txBody>
      </p:sp>
    </p:spTree>
    <p:extLst>
      <p:ext uri="{BB962C8B-B14F-4D97-AF65-F5344CB8AC3E}">
        <p14:creationId xmlns:p14="http://schemas.microsoft.com/office/powerpoint/2010/main" val="34703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Verbesserungen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Bei Augmentation die kein Verzerren des Bildes (Weil Input auch nicht verzerrt)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Test mit noch mehr Epochen</a:t>
            </a:r>
          </a:p>
          <a:p>
            <a:pPr rtl="0"/>
            <a:endParaRPr lang="de-DE" dirty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7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SmartArt</a:t>
            </a:r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31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0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Layout "Titel und Inhalt" mit Liste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/>
              <a:t>Ersten Aufzählungspunkt hier einfügen.</a:t>
            </a:r>
          </a:p>
          <a:p>
            <a:pPr rtl="0"/>
            <a:r>
              <a:rPr lang="de-DE"/>
              <a:t>Zweiten Aufzählungspunkt hier einfügen.</a:t>
            </a:r>
          </a:p>
          <a:p>
            <a:pPr rtl="0"/>
            <a:r>
              <a:rPr lang="de-DE"/>
              <a:t>Dritten Aufzählungspunkt hier einfügen.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7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Diagramm</a:t>
            </a:r>
            <a:endParaRPr lang="de-DE" dirty="0"/>
          </a:p>
        </p:txBody>
      </p:sp>
      <p:graphicFrame>
        <p:nvGraphicFramePr>
          <p:cNvPr id="6" name="Inhaltsplatzhalter 5" descr="Gruppiertes Säulendiagramm mit Werten von 3 Datenreihen für 4 Kategorien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874516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Vorgehensweise.</a:t>
            </a:r>
          </a:p>
          <a:p>
            <a:pPr rtl="0"/>
            <a:r>
              <a:rPr lang="de-DE" dirty="0"/>
              <a:t>Aufbereitung der Daten.</a:t>
            </a:r>
          </a:p>
          <a:p>
            <a:pPr rtl="0"/>
            <a:r>
              <a:rPr lang="de-DE" dirty="0"/>
              <a:t>Trainieren des Modells.</a:t>
            </a:r>
          </a:p>
          <a:p>
            <a:pPr rtl="0"/>
            <a:r>
              <a:rPr lang="de-DE" dirty="0"/>
              <a:t>Applikation zur Anwendung des Modells</a:t>
            </a:r>
          </a:p>
          <a:p>
            <a:pPr rtl="0"/>
            <a:r>
              <a:rPr lang="de-DE" dirty="0"/>
              <a:t>Resultate</a:t>
            </a:r>
          </a:p>
          <a:p>
            <a:pPr rtl="0"/>
            <a:r>
              <a:rPr lang="de-DE" dirty="0"/>
              <a:t>Live Demo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"Zwei Inhalte" mit Tabelle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de-DE" dirty="0"/>
              <a:t>Erster Aufzählungspunkt hier</a:t>
            </a:r>
          </a:p>
          <a:p>
            <a:pPr rtl="0"/>
            <a:r>
              <a:rPr lang="de-DE" dirty="0"/>
              <a:t>Zweiter Aufzählungspunkt hier</a:t>
            </a:r>
          </a:p>
          <a:p>
            <a:pPr rtl="0"/>
            <a:r>
              <a:rPr lang="de-DE" dirty="0"/>
              <a:t>Dritter Aufzählungspunkt hier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1766074"/>
              </p:ext>
            </p:extLst>
          </p:nvPr>
        </p:nvGraphicFramePr>
        <p:xfrm>
          <a:off x="6060140" y="1981200"/>
          <a:ext cx="4836459" cy="214191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2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Gruppieren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78">
                <a:tc>
                  <a:txBody>
                    <a:bodyPr/>
                    <a:lstStyle/>
                    <a:p>
                      <a:pPr rtl="0"/>
                      <a:r>
                        <a:rPr lang="de-DE" noProof="0" dirty="0"/>
                        <a:t>Klasse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-DE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"Titel und Inhalt" mit SmartArt</a:t>
            </a:r>
            <a:endParaRPr lang="de-DE" dirty="0"/>
          </a:p>
        </p:txBody>
      </p:sp>
      <p:graphicFrame>
        <p:nvGraphicFramePr>
          <p:cNvPr id="4" name="Inhaltsplatzhalter 3" descr="Prozesspfeildiagramm, das drei von links nach rechts angeordnete Schritte mit Aufgabenbeschreibungen für jede Gruppe zeig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34668"/>
              </p:ext>
            </p:extLst>
          </p:nvPr>
        </p:nvGraphicFramePr>
        <p:xfrm>
          <a:off x="1295400" y="1981200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1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4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Folientitel hinzufügen – 5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Gewählte Vorgehensweise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de-DE" dirty="0"/>
              <a:t>Verwendung einer KI</a:t>
            </a:r>
          </a:p>
          <a:p>
            <a:pPr lvl="1"/>
            <a:r>
              <a:rPr lang="de-DE" dirty="0"/>
              <a:t>YoloV4-Modell zur Objekterkennung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Erzeugen eines Datensatzes</a:t>
            </a:r>
          </a:p>
          <a:p>
            <a:pPr lvl="1"/>
            <a:r>
              <a:rPr lang="de-DE" dirty="0"/>
              <a:t>Mittels </a:t>
            </a:r>
            <a:r>
              <a:rPr lang="de-DE" dirty="0" err="1"/>
              <a:t>Roboflow</a:t>
            </a:r>
            <a:r>
              <a:rPr lang="de-DE" dirty="0"/>
              <a:t> Bilder manuell annotieren</a:t>
            </a:r>
          </a:p>
          <a:p>
            <a:pPr lvl="1"/>
            <a:r>
              <a:rPr lang="de-DE" dirty="0"/>
              <a:t>Automatische Augmentation zur Steigerung der Trainingsdaten</a:t>
            </a:r>
          </a:p>
          <a:p>
            <a:pPr lvl="1"/>
            <a:endParaRPr lang="de-DE" dirty="0"/>
          </a:p>
          <a:p>
            <a:pPr rtl="0"/>
            <a:r>
              <a:rPr lang="de-DE" dirty="0"/>
              <a:t>Training des Modells mittels </a:t>
            </a:r>
            <a:r>
              <a:rPr lang="de-DE" dirty="0" err="1"/>
              <a:t>Jupyter</a:t>
            </a:r>
            <a:r>
              <a:rPr lang="de-DE" dirty="0"/>
              <a:t> Notebook.</a:t>
            </a:r>
          </a:p>
          <a:p>
            <a:pPr lvl="1"/>
            <a:r>
              <a:rPr lang="de-DE" dirty="0"/>
              <a:t>Export der </a:t>
            </a:r>
            <a:r>
              <a:rPr lang="de-DE" dirty="0" err="1"/>
              <a:t>Weights</a:t>
            </a:r>
            <a:r>
              <a:rPr lang="de-DE" dirty="0"/>
              <a:t> (fertiges Modell)</a:t>
            </a:r>
          </a:p>
          <a:p>
            <a:pPr lvl="1"/>
            <a:endParaRPr lang="de-DE" dirty="0"/>
          </a:p>
          <a:p>
            <a:r>
              <a:rPr lang="de-DE" dirty="0"/>
              <a:t>Erstellen der Python Applikation zum Anwenden des Modells</a:t>
            </a:r>
          </a:p>
          <a:p>
            <a:pPr rtl="0"/>
            <a:endParaRPr lang="de-DE" dirty="0"/>
          </a:p>
        </p:txBody>
      </p:sp>
      <p:pic>
        <p:nvPicPr>
          <p:cNvPr id="1026" name="Picture 2" descr="Roboflow (@roboflow) / Twitter">
            <a:extLst>
              <a:ext uri="{FF2B5EF4-FFF2-40B4-BE49-F238E27FC236}">
                <a16:creationId xmlns:a16="http://schemas.microsoft.com/office/drawing/2014/main" id="{F656D142-7EDF-4C87-81AD-8D9496DDA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4081" y="3001860"/>
            <a:ext cx="854279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YOLOv4: Real-Time object detection @ 30FPS - DEV  Community">
            <a:extLst>
              <a:ext uri="{FF2B5EF4-FFF2-40B4-BE49-F238E27FC236}">
                <a16:creationId xmlns:a16="http://schemas.microsoft.com/office/drawing/2014/main" id="{6C79C060-0153-44E4-85FB-120F134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95" y="1800735"/>
            <a:ext cx="1486403" cy="8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ject Jupyter | Home">
            <a:extLst>
              <a:ext uri="{FF2B5EF4-FFF2-40B4-BE49-F238E27FC236}">
                <a16:creationId xmlns:a16="http://schemas.microsoft.com/office/drawing/2014/main" id="{1D205C0E-A6EE-4A89-97E6-D2A6FCD8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714" y="4357482"/>
            <a:ext cx="1987506" cy="8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Annotieren des Datensatzes mittels </a:t>
            </a:r>
            <a:r>
              <a:rPr lang="de-DE" dirty="0" err="1"/>
              <a:t>Roboflow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Online Anwendung</a:t>
            </a:r>
          </a:p>
          <a:p>
            <a:pPr rtl="0"/>
            <a:endParaRPr lang="de-DE" dirty="0"/>
          </a:p>
          <a:p>
            <a:r>
              <a:rPr lang="de-DE" dirty="0" err="1"/>
              <a:t>Labeling</a:t>
            </a:r>
            <a:r>
              <a:rPr lang="de-DE" dirty="0"/>
              <a:t> / Annotieren von </a:t>
            </a:r>
            <a:r>
              <a:rPr lang="de-DE" dirty="0" err="1"/>
              <a:t>Trainigsdaten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Alle Bilder den 8 Klassen zugewiesen</a:t>
            </a:r>
          </a:p>
          <a:p>
            <a:endParaRPr lang="de-DE" dirty="0"/>
          </a:p>
          <a:p>
            <a:r>
              <a:rPr lang="de-DE" dirty="0"/>
              <a:t>Gesamt 123 Bilder</a:t>
            </a:r>
          </a:p>
          <a:p>
            <a:pPr rtl="0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62B3FC-0326-4608-8E75-537991B0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7" y="2468251"/>
            <a:ext cx="5056252" cy="28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Preprocessing</a:t>
            </a:r>
            <a:r>
              <a:rPr lang="de-DE" dirty="0"/>
              <a:t> der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r>
              <a:rPr lang="de-DE" dirty="0"/>
              <a:t>Resize der Fotos auf 416x416 Pixel</a:t>
            </a:r>
          </a:p>
          <a:p>
            <a:pPr rtl="0"/>
            <a:r>
              <a:rPr lang="de-DE" dirty="0"/>
              <a:t>Automatische Anpassung des Kontrastes.</a:t>
            </a:r>
          </a:p>
          <a:p>
            <a:pPr rtl="0"/>
            <a:r>
              <a:rPr lang="de-DE" dirty="0"/>
              <a:t>Filter Null.</a:t>
            </a:r>
          </a:p>
          <a:p>
            <a:pPr lvl="1"/>
            <a:r>
              <a:rPr lang="de-DE" dirty="0"/>
              <a:t>Auf 5%, damit auch Fotos ohne Indies im Set vorkommen</a:t>
            </a:r>
          </a:p>
          <a:p>
            <a:pPr lvl="1"/>
            <a:endParaRPr lang="de-DE" dirty="0"/>
          </a:p>
          <a:p>
            <a:r>
              <a:rPr lang="de-DE" dirty="0"/>
              <a:t>Weitere Einstellungen möglich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9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de-DE" dirty="0"/>
              <a:t>123 Annotierte Bilder</a:t>
            </a:r>
          </a:p>
          <a:p>
            <a:pPr rtl="0"/>
            <a:r>
              <a:rPr lang="de-DE" dirty="0" err="1"/>
              <a:t>Augmentierung</a:t>
            </a:r>
            <a:r>
              <a:rPr lang="de-DE" dirty="0"/>
              <a:t> der ursprünglichen Bilder.</a:t>
            </a:r>
          </a:p>
          <a:p>
            <a:pPr lvl="1"/>
            <a:r>
              <a:rPr lang="de-DE" dirty="0"/>
              <a:t>Rotation  um +- 90°, +-180°</a:t>
            </a:r>
          </a:p>
          <a:p>
            <a:pPr lvl="1"/>
            <a:r>
              <a:rPr lang="de-DE" dirty="0"/>
              <a:t>Rotation um +- 15°</a:t>
            </a:r>
          </a:p>
          <a:p>
            <a:pPr lvl="1"/>
            <a:r>
              <a:rPr lang="de-DE" dirty="0"/>
              <a:t>Verzerren der Bilder um +- 8% vertikal und horizontal</a:t>
            </a:r>
          </a:p>
          <a:p>
            <a:pPr lvl="1"/>
            <a:r>
              <a:rPr lang="de-DE" dirty="0"/>
              <a:t>Weitere Einstellmöglichkeiten…</a:t>
            </a:r>
          </a:p>
          <a:p>
            <a:pPr lvl="1"/>
            <a:endParaRPr lang="de-DE" dirty="0"/>
          </a:p>
          <a:p>
            <a:r>
              <a:rPr lang="de-DE" dirty="0"/>
              <a:t>Mit der kostenlosen Version nur 3 Varianten pro Bild möglich</a:t>
            </a:r>
          </a:p>
          <a:p>
            <a:r>
              <a:rPr lang="de-DE" dirty="0"/>
              <a:t>Aus 123 Bildern wurden 299 Trainingsbilder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783726" cy="1142385"/>
          </a:xfrm>
        </p:spPr>
        <p:txBody>
          <a:bodyPr rtlCol="0"/>
          <a:lstStyle/>
          <a:p>
            <a:pPr rtl="0"/>
            <a:r>
              <a:rPr lang="de-DE" dirty="0" err="1"/>
              <a:t>Augmentierung</a:t>
            </a:r>
            <a:r>
              <a:rPr lang="de-DE" dirty="0"/>
              <a:t> – Erweiterung der Trainingsdaten</a:t>
            </a:r>
          </a:p>
        </p:txBody>
      </p:sp>
      <p:pic>
        <p:nvPicPr>
          <p:cNvPr id="11" name="Grafik 10" descr="Ein Bild, das Text, Wand, drinnen enthält.&#10;&#10;Automatisch generierte Beschreibung">
            <a:extLst>
              <a:ext uri="{FF2B5EF4-FFF2-40B4-BE49-F238E27FC236}">
                <a16:creationId xmlns:a16="http://schemas.microsoft.com/office/drawing/2014/main" id="{54A1C0F8-B5C8-4F14-A8A8-27AB854E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1" y="2611846"/>
            <a:ext cx="2380626" cy="19440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4AAD0F9-85C4-4092-8EAB-62F6CDD8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54" y="2611846"/>
            <a:ext cx="1946844" cy="19440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98499C1-113D-4285-8E59-46DD3000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898" y="2611846"/>
            <a:ext cx="1952383" cy="19440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9ABFCC-1FA3-439E-9B89-56CB2AECB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126" y="2611846"/>
            <a:ext cx="1946844" cy="1949609"/>
          </a:xfrm>
          <a:prstGeom prst="rect">
            <a:avLst/>
          </a:prstGeom>
        </p:spPr>
      </p:pic>
      <p:sp>
        <p:nvSpPr>
          <p:cNvPr id="19" name="Pfeil: nach rechts 18" title="Step 1 - task description">
            <a:extLst>
              <a:ext uri="{FF2B5EF4-FFF2-40B4-BE49-F238E27FC236}">
                <a16:creationId xmlns:a16="http://schemas.microsoft.com/office/drawing/2014/main" id="{44765063-A376-4D72-8628-EB4390F411ED}"/>
              </a:ext>
            </a:extLst>
          </p:cNvPr>
          <p:cNvSpPr/>
          <p:nvPr/>
        </p:nvSpPr>
        <p:spPr>
          <a:xfrm>
            <a:off x="3177512" y="3276350"/>
            <a:ext cx="1277666" cy="615077"/>
          </a:xfrm>
          <a:prstGeom prst="rightArrow">
            <a:avLst>
              <a:gd name="adj1" fmla="val 70000"/>
              <a:gd name="adj2" fmla="val 50000"/>
            </a:avLst>
          </a:prstGeom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844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Exportieren des Datasets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Download des Datasets für Offline Training</a:t>
            </a:r>
          </a:p>
          <a:p>
            <a:pPr rtl="0"/>
            <a:r>
              <a:rPr lang="de-DE" dirty="0"/>
              <a:t>Code </a:t>
            </a:r>
            <a:r>
              <a:rPr lang="de-DE" dirty="0" err="1"/>
              <a:t>Snippet</a:t>
            </a:r>
            <a:r>
              <a:rPr lang="de-DE" dirty="0"/>
              <a:t> für einfaches Downloaden in einem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rtl="0"/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14BAE6-491E-4580-85E8-766685DF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70" y="3254108"/>
            <a:ext cx="2930859" cy="26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Modell Trainieren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de-DE" dirty="0"/>
              <a:t>Training direkt in </a:t>
            </a:r>
            <a:r>
              <a:rPr lang="de-DE" dirty="0" err="1"/>
              <a:t>Roboflow</a:t>
            </a:r>
            <a:r>
              <a:rPr lang="de-DE" dirty="0"/>
              <a:t> möglich, aber nicht kostenlos.</a:t>
            </a:r>
          </a:p>
          <a:p>
            <a:pPr rtl="0"/>
            <a:endParaRPr lang="de-DE" dirty="0"/>
          </a:p>
          <a:p>
            <a:pPr rtl="0"/>
            <a:r>
              <a:rPr lang="de-DE" dirty="0" err="1"/>
              <a:t>Roboflow</a:t>
            </a:r>
            <a:r>
              <a:rPr lang="de-DE" dirty="0"/>
              <a:t> bietet </a:t>
            </a:r>
            <a:r>
              <a:rPr lang="de-DE" dirty="0" err="1"/>
              <a:t>Jupyter</a:t>
            </a:r>
            <a:r>
              <a:rPr lang="de-DE" dirty="0"/>
              <a:t> Notebooks zum Trainieren an.</a:t>
            </a:r>
          </a:p>
          <a:p>
            <a:pPr lvl="1"/>
            <a:r>
              <a:rPr lang="de-DE" dirty="0"/>
              <a:t>Dazu wurde das Tutorial von </a:t>
            </a:r>
            <a:r>
              <a:rPr lang="de-DE" dirty="0" err="1"/>
              <a:t>Roboflow</a:t>
            </a:r>
            <a:r>
              <a:rPr lang="de-DE" dirty="0"/>
              <a:t> befolg</a:t>
            </a:r>
          </a:p>
          <a:p>
            <a:pPr lvl="1"/>
            <a:endParaRPr lang="de-DE" dirty="0"/>
          </a:p>
          <a:p>
            <a:r>
              <a:rPr lang="de-DE" dirty="0"/>
              <a:t>Wenige Anpassungen im Notebook nötig</a:t>
            </a:r>
          </a:p>
          <a:p>
            <a:pPr lvl="1"/>
            <a:r>
              <a:rPr lang="de-DE" dirty="0"/>
              <a:t>Einfügen des </a:t>
            </a:r>
            <a:r>
              <a:rPr lang="de-DE" dirty="0" err="1"/>
              <a:t>Codesnippets</a:t>
            </a:r>
            <a:r>
              <a:rPr lang="de-DE" dirty="0"/>
              <a:t> zum Download des Datasets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3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555</Words>
  <Application>Microsoft Office PowerPoint</Application>
  <PresentationFormat>Breitbild</PresentationFormat>
  <Paragraphs>168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Arial</vt:lpstr>
      <vt:lpstr>Rautenraster 16x9</vt:lpstr>
      <vt:lpstr>Visuelle Inspektion</vt:lpstr>
      <vt:lpstr>Übersicht</vt:lpstr>
      <vt:lpstr>Gewählte Vorgehensweise</vt:lpstr>
      <vt:lpstr>Annotieren des Datensatzes mittels Roboflow</vt:lpstr>
      <vt:lpstr>Preprocessing der Daten</vt:lpstr>
      <vt:lpstr>Augmentierung – Erweiterung der Trainingsdaten</vt:lpstr>
      <vt:lpstr>Augmentierung – Erweiterung der Trainingsdaten</vt:lpstr>
      <vt:lpstr>Exportieren des Datasets</vt:lpstr>
      <vt:lpstr>Modell Trainieren</vt:lpstr>
      <vt:lpstr>Modell Trainieren - Einstellungen</vt:lpstr>
      <vt:lpstr>Modell Trainieren - Ergebnis</vt:lpstr>
      <vt:lpstr>Python - Applikation</vt:lpstr>
      <vt:lpstr>Python - Applikation</vt:lpstr>
      <vt:lpstr>Resultate</vt:lpstr>
      <vt:lpstr>Verbesserungen</vt:lpstr>
      <vt:lpstr>Layout "Titel und Inhalt" mit SmartArt</vt:lpstr>
      <vt:lpstr>Layout "Titel und Inhalt" mit SmartArt</vt:lpstr>
      <vt:lpstr>Layout "Titel und Inhalt" mit Liste</vt:lpstr>
      <vt:lpstr>Layout "Titel und Inhalt" mit Diagramm</vt:lpstr>
      <vt:lpstr>Layout "Zwei Inhalte" mit Tabelle</vt:lpstr>
      <vt:lpstr>Layout "Titel und Inhalt" mit SmartArt</vt:lpstr>
      <vt:lpstr>Folientitel hinzufügen – 1</vt:lpstr>
      <vt:lpstr>Folientitel hinzufügen – 2</vt:lpstr>
      <vt:lpstr>Folientitel hinzufügen – 3</vt:lpstr>
      <vt:lpstr>PowerPoint-Präsentation</vt:lpstr>
      <vt:lpstr>Folientitel hinzufügen – 4</vt:lpstr>
      <vt:lpstr>Folientitel hinzufügen –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Visuelle Inspektion</dc:title>
  <dc:creator>Ausserhuber Lukas - S2010567001</dc:creator>
  <cp:lastModifiedBy>Ausserhuber Lukas - S2010567001</cp:lastModifiedBy>
  <cp:revision>10</cp:revision>
  <dcterms:created xsi:type="dcterms:W3CDTF">2022-01-22T09:57:07Z</dcterms:created>
  <dcterms:modified xsi:type="dcterms:W3CDTF">2022-01-22T17:13:41Z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